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0" r:id="rId3"/>
    <p:sldId id="285" r:id="rId4"/>
    <p:sldId id="287" r:id="rId5"/>
    <p:sldId id="284" r:id="rId6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AF9B"/>
    <a:srgbClr val="856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14" autoAdjust="0"/>
    <p:restoredTop sz="75821" autoAdjust="0"/>
  </p:normalViewPr>
  <p:slideViewPr>
    <p:cSldViewPr snapToGrid="0" snapToObjects="1">
      <p:cViewPr varScale="1">
        <p:scale>
          <a:sx n="64" d="100"/>
          <a:sy n="64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smtClean="0"/>
              <a:t>9/30/2015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5548466-6434-4016-97D1-3C0232EA7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191270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9/30/2015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9A26D5-A351-406B-938A-209149082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087481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Minute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9A26D5-A351-406B-938A-20914908239D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9/30/2015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695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0" dirty="0" smtClean="0"/>
              <a:t> </a:t>
            </a:r>
            <a:r>
              <a:rPr lang="en-US" dirty="0" smtClean="0"/>
              <a:t>Minute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9/30/2015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A26D5-A351-406B-938A-2091490823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9421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Minute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9/30/2015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A26D5-A351-406B-938A-2091490823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6679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7 </a:t>
            </a:r>
            <a:r>
              <a:rPr lang="en-US" baseline="0" dirty="0" smtClean="0"/>
              <a:t>Minutes- including walking</a:t>
            </a:r>
            <a:r>
              <a:rPr lang="en-US" dirty="0" smtClean="0"/>
              <a:t> them through</a:t>
            </a:r>
            <a:r>
              <a:rPr lang="en-US" baseline="0" dirty="0" smtClean="0"/>
              <a:t> the Campus, Community, Relocation, and Social resources on the website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9/30/2015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A26D5-A351-406B-938A-2091490823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8659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5</a:t>
            </a:r>
            <a:r>
              <a:rPr lang="en-US" baseline="0" smtClean="0"/>
              <a:t> </a:t>
            </a:r>
            <a:r>
              <a:rPr lang="en-US" baseline="0" dirty="0" smtClean="0"/>
              <a:t>M</a:t>
            </a:r>
            <a:r>
              <a:rPr lang="en-US" dirty="0" smtClean="0"/>
              <a:t>inutes allocated for feedback/questions/answers</a:t>
            </a:r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9/30/2015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A26D5-A351-406B-938A-2091490823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995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866A9-5528-F04E-8A88-1EA05E2F8228}" type="datetimeFigureOut">
              <a:rPr lang="en-US" smtClean="0"/>
              <a:t>11/10/2015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55D88-A594-A142-8BFF-FF81312E6A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939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866A9-5528-F04E-8A88-1EA05E2F8228}" type="datetimeFigureOut">
              <a:rPr lang="en-US" smtClean="0"/>
              <a:t>11/10/2015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55D88-A594-A142-8BFF-FF81312E6A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386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866A9-5528-F04E-8A88-1EA05E2F8228}" type="datetimeFigureOut">
              <a:rPr lang="en-US" smtClean="0"/>
              <a:t>11/10/2015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55D88-A594-A142-8BFF-FF81312E6A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237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866A9-5528-F04E-8A88-1EA05E2F8228}" type="datetimeFigureOut">
              <a:rPr lang="en-US" smtClean="0"/>
              <a:t>11/10/2015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55D88-A594-A142-8BFF-FF81312E6A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603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866A9-5528-F04E-8A88-1EA05E2F8228}" type="datetimeFigureOut">
              <a:rPr lang="en-US" smtClean="0"/>
              <a:t>11/10/2015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55D88-A594-A142-8BFF-FF81312E6A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888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866A9-5528-F04E-8A88-1EA05E2F8228}" type="datetimeFigureOut">
              <a:rPr lang="en-US" smtClean="0"/>
              <a:t>11/10/2015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55D88-A594-A142-8BFF-FF81312E6A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571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866A9-5528-F04E-8A88-1EA05E2F8228}" type="datetimeFigureOut">
              <a:rPr lang="en-US" smtClean="0"/>
              <a:t>11/10/2015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55D88-A594-A142-8BFF-FF81312E6A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976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866A9-5528-F04E-8A88-1EA05E2F8228}" type="datetimeFigureOut">
              <a:rPr lang="en-US" smtClean="0"/>
              <a:t>11/10/2015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55D88-A594-A142-8BFF-FF81312E6A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97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866A9-5528-F04E-8A88-1EA05E2F8228}" type="datetimeFigureOut">
              <a:rPr lang="en-US" smtClean="0"/>
              <a:t>11/10/2015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55D88-A594-A142-8BFF-FF81312E6A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16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866A9-5528-F04E-8A88-1EA05E2F8228}" type="datetimeFigureOut">
              <a:rPr lang="en-US" smtClean="0"/>
              <a:t>11/10/2015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55D88-A594-A142-8BFF-FF81312E6A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258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866A9-5528-F04E-8A88-1EA05E2F8228}" type="datetimeFigureOut">
              <a:rPr lang="en-US" smtClean="0"/>
              <a:t>11/10/2015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55D88-A594-A142-8BFF-FF81312E6A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603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866A9-5528-F04E-8A88-1EA05E2F8228}" type="datetimeFigureOut">
              <a:rPr lang="en-US" smtClean="0"/>
              <a:t>11/10/2015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55D88-A594-A142-8BFF-FF81312E6A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524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purdue.edu/hr/OFRR/dualCareer/index.html" TargetMode="Externa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purdue.edu/hr/OFRR/dualCareer/index.html" TargetMode="Externa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purdue.edu/hr/OFRR/dualCareer/index.html" TargetMode="Externa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purdue.edu/hr/OFRR/dualCareer/index.html" TargetMode="Externa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emf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777546"/>
            <a:ext cx="9144000" cy="92906"/>
          </a:xfrm>
          <a:prstGeom prst="rect">
            <a:avLst/>
          </a:prstGeom>
          <a:solidFill>
            <a:srgbClr val="E3AE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Lines_blk.pdf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55" t="6477" b="30121"/>
          <a:stretch/>
        </p:blipFill>
        <p:spPr>
          <a:xfrm>
            <a:off x="873676" y="580571"/>
            <a:ext cx="8270323" cy="1761988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6" y="580571"/>
            <a:ext cx="774095" cy="1749893"/>
            <a:chOff x="387046" y="580571"/>
            <a:chExt cx="774095" cy="1749893"/>
          </a:xfrm>
        </p:grpSpPr>
        <p:sp>
          <p:nvSpPr>
            <p:cNvPr id="7" name="Rectangle 6"/>
            <p:cNvSpPr/>
            <p:nvPr/>
          </p:nvSpPr>
          <p:spPr>
            <a:xfrm>
              <a:off x="387046" y="580571"/>
              <a:ext cx="774095" cy="1749892"/>
            </a:xfrm>
            <a:prstGeom prst="rect">
              <a:avLst/>
            </a:prstGeom>
            <a:solidFill>
              <a:srgbClr val="A3792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Lines_7404.pdf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5206" b="65988"/>
            <a:stretch/>
          </p:blipFill>
          <p:spPr>
            <a:xfrm>
              <a:off x="387046" y="580572"/>
              <a:ext cx="774095" cy="1749892"/>
            </a:xfrm>
            <a:prstGeom prst="rect">
              <a:avLst/>
            </a:prstGeom>
          </p:spPr>
        </p:pic>
      </p:grpSp>
      <p:pic>
        <p:nvPicPr>
          <p:cNvPr id="9" name="Picture 8" descr="PU_sigtab.eps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48"/>
          <a:stretch/>
        </p:blipFill>
        <p:spPr>
          <a:xfrm>
            <a:off x="6935432" y="5830266"/>
            <a:ext cx="1942418" cy="1040186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869275" y="772164"/>
            <a:ext cx="8274723" cy="1558299"/>
          </a:xfrm>
          <a:prstGeom prst="rect">
            <a:avLst/>
          </a:prstGeom>
        </p:spPr>
        <p:txBody>
          <a:bodyPr wrap="none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8900"/>
              </a:lnSpc>
              <a:spcBef>
                <a:spcPts val="0"/>
              </a:spcBef>
            </a:pPr>
            <a:r>
              <a:rPr lang="en-US" sz="4200" dirty="0" smtClean="0">
                <a:latin typeface="Impact"/>
                <a:cs typeface="Impact"/>
              </a:rPr>
              <a:t>Dual Career and Relocation Services</a:t>
            </a:r>
            <a:endParaRPr lang="en-US" sz="4200" dirty="0">
              <a:latin typeface="Impact"/>
              <a:cs typeface="Impac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73676" y="4161854"/>
            <a:ext cx="6975165" cy="448649"/>
          </a:xfrm>
          <a:prstGeom prst="rect">
            <a:avLst/>
          </a:prstGeom>
          <a:noFill/>
        </p:spPr>
        <p:txBody>
          <a:bodyPr wrap="square" lIns="0" tIns="0" bIns="0" rtlCol="0">
            <a:spAutoFit/>
          </a:bodyPr>
          <a:lstStyle/>
          <a:p>
            <a:pPr algn="l" rtl="0">
              <a:lnSpc>
                <a:spcPts val="4000"/>
              </a:lnSpc>
              <a:spcAft>
                <a:spcPts val="1400"/>
              </a:spcAft>
            </a:pPr>
            <a:r>
              <a:rPr lang="en-US" sz="2400" i="0" u="none" strike="noStrike" kern="1200" cap="all" baseline="0" dirty="0" smtClean="0">
                <a:latin typeface="Impact"/>
              </a:rPr>
              <a:t>FAST Advance Meeting</a:t>
            </a:r>
            <a:endParaRPr lang="en-US" sz="2400" i="0" u="none" strike="noStrike" kern="1200" cap="all" dirty="0" smtClean="0">
              <a:latin typeface="Impac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49838" y="2402525"/>
            <a:ext cx="7943784" cy="1763777"/>
          </a:xfrm>
          <a:prstGeom prst="rect">
            <a:avLst/>
          </a:prstGeom>
          <a:noFill/>
        </p:spPr>
        <p:txBody>
          <a:bodyPr vert="horz" wrap="none" lIns="0" tIns="45720" bIns="0" rtlCol="0" anchor="t" anchorCtr="0">
            <a:noAutofit/>
          </a:bodyPr>
          <a:lstStyle/>
          <a:p>
            <a:pPr algn="l" rtl="0">
              <a:lnSpc>
                <a:spcPts val="5000"/>
              </a:lnSpc>
              <a:spcAft>
                <a:spcPts val="3200"/>
              </a:spcAft>
            </a:pPr>
            <a:r>
              <a:rPr lang="en-US" sz="5000" b="0" i="0" u="none" strike="noStrike" kern="1200" cap="all" spc="90" baseline="0" dirty="0" smtClean="0">
                <a:solidFill>
                  <a:srgbClr val="856024"/>
                </a:solidFill>
                <a:latin typeface="Impact"/>
                <a:ea typeface="+mn-ea"/>
                <a:cs typeface="+mn-cs"/>
              </a:rPr>
              <a:t>Office of Faculty </a:t>
            </a:r>
          </a:p>
          <a:p>
            <a:pPr algn="l" rtl="0">
              <a:lnSpc>
                <a:spcPts val="5000"/>
              </a:lnSpc>
              <a:spcAft>
                <a:spcPts val="3200"/>
              </a:spcAft>
            </a:pPr>
            <a:r>
              <a:rPr lang="en-US" sz="5000" b="0" i="0" u="none" strike="noStrike" kern="1200" cap="all" spc="90" baseline="0" dirty="0" smtClean="0">
                <a:solidFill>
                  <a:srgbClr val="856024"/>
                </a:solidFill>
                <a:latin typeface="Impact"/>
                <a:ea typeface="+mn-ea"/>
                <a:cs typeface="+mn-cs"/>
              </a:rPr>
              <a:t>recruitment and retention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9276" y="5443055"/>
            <a:ext cx="4628960" cy="1077218"/>
          </a:xfrm>
          <a:prstGeom prst="rect">
            <a:avLst/>
          </a:prstGeom>
          <a:noFill/>
        </p:spPr>
        <p:txBody>
          <a:bodyPr wrap="none" lIns="0" tIns="0" bIns="0" rtlCol="0">
            <a:spAutoFit/>
          </a:bodyPr>
          <a:lstStyle/>
          <a:p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Pam Nesbitt</a:t>
            </a:r>
            <a:r>
              <a:rPr lang="en-US" sz="1400" dirty="0"/>
              <a:t>, Director, Academic Human Resources</a:t>
            </a:r>
          </a:p>
          <a:p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Laura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Farkas</a:t>
            </a:r>
            <a:r>
              <a:rPr lang="en-US" sz="1400" dirty="0"/>
              <a:t>, Recruitment and Retention </a:t>
            </a:r>
            <a:r>
              <a:rPr lang="en-US" sz="1400" dirty="0" smtClean="0"/>
              <a:t>Consultant</a:t>
            </a:r>
          </a:p>
          <a:p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Lauren Ratcliff</a:t>
            </a:r>
            <a:r>
              <a:rPr lang="en-US" sz="1400" dirty="0" smtClean="0"/>
              <a:t>, </a:t>
            </a:r>
            <a:r>
              <a:rPr lang="en-US" sz="1400" dirty="0"/>
              <a:t>Recruitment and Retention Consultant</a:t>
            </a:r>
          </a:p>
          <a:p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</a:rPr>
              <a:t>Michelle </a:t>
            </a: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Jansen</a:t>
            </a:r>
            <a:r>
              <a:rPr lang="en-US" sz="1400" dirty="0"/>
              <a:t>, Director of Concierge, College of </a:t>
            </a:r>
            <a:r>
              <a:rPr lang="en-US" sz="1400" dirty="0" smtClean="0"/>
              <a:t>Engineering</a:t>
            </a:r>
          </a:p>
          <a:p>
            <a:endParaRPr lang="en-US" sz="1400" dirty="0"/>
          </a:p>
        </p:txBody>
      </p:sp>
      <p:sp>
        <p:nvSpPr>
          <p:cNvPr id="14" name="Date Placeholder 6"/>
          <p:cNvSpPr>
            <a:spLocks noGrp="1"/>
          </p:cNvSpPr>
          <p:nvPr>
            <p:ph type="dt" sz="half" idx="10"/>
          </p:nvPr>
        </p:nvSpPr>
        <p:spPr>
          <a:xfrm>
            <a:off x="7137493" y="5076815"/>
            <a:ext cx="2006506" cy="365125"/>
          </a:xfrm>
        </p:spPr>
        <p:txBody>
          <a:bodyPr/>
          <a:lstStyle/>
          <a:p>
            <a:r>
              <a:rPr lang="en-US" sz="1400" b="1" dirty="0" smtClean="0">
                <a:solidFill>
                  <a:srgbClr val="856024"/>
                </a:solidFill>
                <a:latin typeface="Arial"/>
                <a:cs typeface="Arial"/>
              </a:rPr>
              <a:t>November 17, 2015</a:t>
            </a:r>
            <a:endParaRPr lang="en-US" b="1" dirty="0">
              <a:solidFill>
                <a:srgbClr val="856024"/>
              </a:solidFill>
              <a:latin typeface="Arial"/>
              <a:cs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02593" y="6131215"/>
            <a:ext cx="1068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6"/>
              </a:rPr>
              <a:t>WEBSITE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212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470676" y="6344367"/>
            <a:ext cx="4760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FC483663-2460-5E4D-A36D-4ED7362332B4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3" name="Picture 2" descr="Purdue 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276" y="6248400"/>
            <a:ext cx="1353312" cy="420624"/>
          </a:xfrm>
          <a:prstGeom prst="rect">
            <a:avLst/>
          </a:prstGeom>
        </p:spPr>
      </p:pic>
      <p:pic>
        <p:nvPicPr>
          <p:cNvPr id="4" name="Picture 3" descr="Content page.jp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251"/>
          <a:stretch/>
        </p:blipFill>
        <p:spPr>
          <a:xfrm>
            <a:off x="0" y="0"/>
            <a:ext cx="9144000" cy="804333"/>
          </a:xfrm>
          <a:prstGeom prst="rect">
            <a:avLst/>
          </a:prstGeom>
        </p:spPr>
      </p:pic>
      <p:pic>
        <p:nvPicPr>
          <p:cNvPr id="5" name="Picture 4" descr="Content page.jp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88" t="79529" r="7500"/>
          <a:stretch/>
        </p:blipFill>
        <p:spPr>
          <a:xfrm>
            <a:off x="457200" y="1168400"/>
            <a:ext cx="7416800" cy="300735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57200" y="-125951"/>
            <a:ext cx="8229600" cy="1014953"/>
          </a:xfrm>
          <a:prstGeom prst="rect">
            <a:avLst/>
          </a:prstGeom>
        </p:spPr>
        <p:txBody>
          <a:bodyPr lIns="0" tIns="0" rIns="0" bIns="0" anchor="b"/>
          <a:lstStyle>
            <a:lvl1pPr algn="l" defTabSz="457200" rtl="0" eaLnBrk="1" latinLnBrk="0" hangingPunct="1">
              <a:lnSpc>
                <a:spcPts val="3900"/>
              </a:lnSpc>
              <a:spcBef>
                <a:spcPct val="0"/>
              </a:spcBef>
              <a:buNone/>
              <a:defRPr sz="3800" kern="1200">
                <a:solidFill>
                  <a:srgbClr val="A3792C"/>
                </a:solidFill>
                <a:latin typeface="Impact"/>
                <a:ea typeface="+mj-ea"/>
                <a:cs typeface="Impac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ts val="39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Faculty Recruitment and Retention</a:t>
            </a:r>
            <a:endParaRPr kumimoji="0" lang="en-US" sz="3800" b="0" i="0" u="none" strike="noStrike" kern="1200" cap="none" spc="0" normalizeH="0" baseline="0" noProof="0" dirty="0">
              <a:ln>
                <a:noFill/>
              </a:ln>
              <a:solidFill>
                <a:srgbClr val="A3792C"/>
              </a:solidFill>
              <a:effectLst/>
              <a:uLnTx/>
              <a:uFillTx/>
              <a:latin typeface="Impact"/>
              <a:ea typeface="+mj-ea"/>
              <a:cs typeface="Impac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1181054"/>
            <a:ext cx="74168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>
                <a:solidFill>
                  <a:srgbClr val="E3AE24"/>
                </a:solidFill>
                <a:latin typeface="Impact"/>
                <a:cs typeface="Impact"/>
              </a:rPr>
              <a:t>Overview</a:t>
            </a:r>
            <a:endParaRPr lang="en-US" dirty="0">
              <a:solidFill>
                <a:srgbClr val="E3AE24"/>
              </a:solidFill>
              <a:latin typeface="Impact"/>
              <a:cs typeface="Impact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57200" y="1554160"/>
            <a:ext cx="7456518" cy="4682835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0392" lvl="1" indent="-457200"/>
            <a:r>
              <a:rPr lang="en-US" dirty="0" smtClean="0">
                <a:solidFill>
                  <a:srgbClr val="2EAF9B"/>
                </a:solidFill>
                <a:latin typeface="Impact" panose="020B0806030902050204" pitchFamily="34" charset="0"/>
                <a:cs typeface="Arial" panose="020B0604020202020204" pitchFamily="34" charset="0"/>
              </a:rPr>
              <a:t>Provost Initiative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– guidelines established with broad eligibility requirements including no expiration date to utilize services</a:t>
            </a:r>
          </a:p>
          <a:p>
            <a:pPr marL="850392" lvl="1" indent="-457200"/>
            <a:r>
              <a:rPr lang="en-US" dirty="0" smtClean="0">
                <a:solidFill>
                  <a:srgbClr val="2EAF9B"/>
                </a:solidFill>
                <a:latin typeface="Impact" panose="020B0806030902050204" pitchFamily="34" charset="0"/>
                <a:cs typeface="Arial" panose="020B0604020202020204" pitchFamily="34" charset="0"/>
              </a:rPr>
              <a:t>Relationships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with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deans and unit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heads</a:t>
            </a:r>
          </a:p>
          <a:p>
            <a:pPr marL="850392" lvl="1" indent="-457200"/>
            <a:r>
              <a:rPr lang="en-US" dirty="0">
                <a:solidFill>
                  <a:srgbClr val="2EAF9B"/>
                </a:solidFill>
                <a:latin typeface="Impact" panose="020B0806030902050204" pitchFamily="34" charset="0"/>
                <a:cs typeface="Arial" panose="020B0604020202020204" pitchFamily="34" charset="0"/>
              </a:rPr>
              <a:t>Involvement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with faculty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interviews/visits</a:t>
            </a:r>
          </a:p>
          <a:p>
            <a:pPr marL="850392" lvl="1" indent="-457200"/>
            <a:r>
              <a:rPr lang="en-US" dirty="0" smtClean="0">
                <a:solidFill>
                  <a:srgbClr val="2EAF9B"/>
                </a:solidFill>
                <a:latin typeface="Impact" panose="020B0806030902050204" pitchFamily="34" charset="0"/>
                <a:cs typeface="Arial" panose="020B0604020202020204" pitchFamily="34" charset="0"/>
              </a:rPr>
              <a:t>Initiatives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– continuously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looking at new ways to enhance the program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3192" lvl="1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3192" lvl="1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3192" lvl="1" indent="0">
              <a:buNone/>
            </a:pPr>
            <a:endParaRPr 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18575" y="6131215"/>
            <a:ext cx="1068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5"/>
              </a:rPr>
              <a:t>WEBSITE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11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470676" y="6344367"/>
            <a:ext cx="4760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FC483663-2460-5E4D-A36D-4ED7362332B4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3" name="Picture 2" descr="Purdue 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276" y="6248400"/>
            <a:ext cx="1353312" cy="420624"/>
          </a:xfrm>
          <a:prstGeom prst="rect">
            <a:avLst/>
          </a:prstGeom>
        </p:spPr>
      </p:pic>
      <p:pic>
        <p:nvPicPr>
          <p:cNvPr id="4" name="Picture 3" descr="Content page.jp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251"/>
          <a:stretch/>
        </p:blipFill>
        <p:spPr>
          <a:xfrm>
            <a:off x="0" y="0"/>
            <a:ext cx="9144000" cy="804333"/>
          </a:xfrm>
          <a:prstGeom prst="rect">
            <a:avLst/>
          </a:prstGeom>
        </p:spPr>
      </p:pic>
      <p:pic>
        <p:nvPicPr>
          <p:cNvPr id="5" name="Picture 4" descr="Content page.jp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88" t="79529" r="7500"/>
          <a:stretch/>
        </p:blipFill>
        <p:spPr>
          <a:xfrm>
            <a:off x="457200" y="1168400"/>
            <a:ext cx="7416800" cy="300735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57200" y="-125951"/>
            <a:ext cx="8229600" cy="1014953"/>
          </a:xfrm>
          <a:prstGeom prst="rect">
            <a:avLst/>
          </a:prstGeom>
        </p:spPr>
        <p:txBody>
          <a:bodyPr lIns="0" tIns="0" rIns="0" bIns="0" anchor="b"/>
          <a:lstStyle>
            <a:lvl1pPr algn="l" defTabSz="457200" rtl="0" eaLnBrk="1" latinLnBrk="0" hangingPunct="1">
              <a:lnSpc>
                <a:spcPts val="3900"/>
              </a:lnSpc>
              <a:spcBef>
                <a:spcPct val="0"/>
              </a:spcBef>
              <a:buNone/>
              <a:defRPr sz="3800" kern="1200">
                <a:solidFill>
                  <a:srgbClr val="A3792C"/>
                </a:solidFill>
                <a:latin typeface="Impact"/>
                <a:ea typeface="+mj-ea"/>
                <a:cs typeface="Impac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ts val="39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Dual Career Assistance</a:t>
            </a:r>
            <a:endParaRPr kumimoji="0" lang="en-US" sz="3800" b="0" i="0" u="none" strike="noStrike" kern="1200" cap="none" spc="0" normalizeH="0" baseline="0" noProof="0" dirty="0">
              <a:ln>
                <a:noFill/>
              </a:ln>
              <a:solidFill>
                <a:srgbClr val="A3792C"/>
              </a:solidFill>
              <a:effectLst/>
              <a:uLnTx/>
              <a:uFillTx/>
              <a:latin typeface="Impact"/>
              <a:ea typeface="+mj-ea"/>
              <a:cs typeface="Impac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1181054"/>
            <a:ext cx="74168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>
                <a:solidFill>
                  <a:srgbClr val="E3AE24"/>
                </a:solidFill>
                <a:latin typeface="Impact"/>
                <a:cs typeface="Impact"/>
              </a:rPr>
              <a:t>Job Assistance for the PARTNER</a:t>
            </a:r>
            <a:endParaRPr lang="en-US" dirty="0">
              <a:solidFill>
                <a:srgbClr val="E3AE24"/>
              </a:solidFill>
              <a:latin typeface="Impact"/>
              <a:cs typeface="Impact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37341" y="1517922"/>
            <a:ext cx="7456518" cy="464580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0392" lvl="1" indent="-457200"/>
            <a:r>
              <a:rPr lang="en-US" dirty="0" smtClean="0">
                <a:solidFill>
                  <a:srgbClr val="2EAF9B"/>
                </a:solidFill>
                <a:latin typeface="Impact" panose="020B0806030902050204" pitchFamily="34" charset="0"/>
                <a:cs typeface="Arial" panose="020B0604020202020204" pitchFamily="34" charset="0"/>
              </a:rPr>
              <a:t>Personalized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assistance/services including professional development workshops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0392" lvl="1" indent="-457200"/>
            <a:r>
              <a:rPr lang="en-US" dirty="0" smtClean="0">
                <a:solidFill>
                  <a:srgbClr val="2EAF9B"/>
                </a:solidFill>
                <a:latin typeface="Impact" panose="020B0806030902050204" pitchFamily="34" charset="0"/>
                <a:cs typeface="Arial" panose="020B0604020202020204" pitchFamily="34" charset="0"/>
              </a:rPr>
              <a:t>Continuous Outreach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on behalf of the partners for job specific positions and networking</a:t>
            </a:r>
          </a:p>
          <a:p>
            <a:pPr marL="850392" lvl="1" indent="-457200"/>
            <a:r>
              <a:rPr lang="en-US" dirty="0" smtClean="0">
                <a:solidFill>
                  <a:srgbClr val="2EAF9B"/>
                </a:solidFill>
                <a:latin typeface="Impact" panose="020B0806030902050204" pitchFamily="34" charset="0"/>
                <a:cs typeface="Arial" panose="020B0604020202020204" pitchFamily="34" charset="0"/>
              </a:rPr>
              <a:t>No guaranteed placement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however, continue to increase our placement rate</a:t>
            </a:r>
          </a:p>
          <a:p>
            <a:pPr marL="850392" lvl="1" indent="-457200"/>
            <a:r>
              <a:rPr lang="en-US" dirty="0" smtClean="0">
                <a:solidFill>
                  <a:srgbClr val="2EAF9B"/>
                </a:solidFill>
                <a:latin typeface="Impact" panose="020B0806030902050204" pitchFamily="34" charset="0"/>
                <a:cs typeface="Arial" panose="020B0604020202020204" pitchFamily="34" charset="0"/>
              </a:rPr>
              <a:t>Hiring Unit and Employer Partnerships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continue to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expand our network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0392" lvl="1" indent="-457200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3192" lvl="1" indent="0">
              <a:buNone/>
            </a:pPr>
            <a:endParaRPr 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18575" y="6135546"/>
            <a:ext cx="1068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5"/>
              </a:rPr>
              <a:t>WEBSITE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518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470676" y="6344367"/>
            <a:ext cx="4760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FC483663-2460-5E4D-A36D-4ED7362332B4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3" name="Picture 2" descr="Purdue 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276" y="6248400"/>
            <a:ext cx="1353312" cy="420624"/>
          </a:xfrm>
          <a:prstGeom prst="rect">
            <a:avLst/>
          </a:prstGeom>
        </p:spPr>
      </p:pic>
      <p:pic>
        <p:nvPicPr>
          <p:cNvPr id="4" name="Picture 3" descr="Content page.jp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251"/>
          <a:stretch/>
        </p:blipFill>
        <p:spPr>
          <a:xfrm>
            <a:off x="0" y="0"/>
            <a:ext cx="9144000" cy="804333"/>
          </a:xfrm>
          <a:prstGeom prst="rect">
            <a:avLst/>
          </a:prstGeom>
        </p:spPr>
      </p:pic>
      <p:pic>
        <p:nvPicPr>
          <p:cNvPr id="5" name="Picture 4" descr="Content page.jp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88" t="79529" r="7500"/>
          <a:stretch/>
        </p:blipFill>
        <p:spPr>
          <a:xfrm>
            <a:off x="457200" y="1168400"/>
            <a:ext cx="7416800" cy="300735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57199" y="-125951"/>
            <a:ext cx="8550067" cy="1014953"/>
          </a:xfrm>
          <a:prstGeom prst="rect">
            <a:avLst/>
          </a:prstGeom>
        </p:spPr>
        <p:txBody>
          <a:bodyPr lIns="0" tIns="0" rIns="0" bIns="0" anchor="b"/>
          <a:lstStyle>
            <a:lvl1pPr algn="l" defTabSz="457200" rtl="0" eaLnBrk="1" latinLnBrk="0" hangingPunct="1">
              <a:lnSpc>
                <a:spcPts val="3900"/>
              </a:lnSpc>
              <a:spcBef>
                <a:spcPct val="0"/>
              </a:spcBef>
              <a:buNone/>
              <a:defRPr sz="3800" kern="1200">
                <a:solidFill>
                  <a:srgbClr val="A3792C"/>
                </a:solidFill>
                <a:latin typeface="Impact"/>
                <a:ea typeface="+mj-ea"/>
                <a:cs typeface="Impac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ts val="39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Relocation Assistance</a:t>
            </a:r>
            <a:endParaRPr kumimoji="0" lang="en-US" sz="3800" b="0" i="0" u="none" strike="noStrike" kern="1200" cap="none" spc="0" normalizeH="0" baseline="0" noProof="0" dirty="0">
              <a:ln>
                <a:noFill/>
              </a:ln>
              <a:solidFill>
                <a:srgbClr val="A3792C"/>
              </a:solidFill>
              <a:effectLst/>
              <a:uLnTx/>
              <a:uFillTx/>
              <a:latin typeface="Impact"/>
              <a:ea typeface="+mj-ea"/>
              <a:cs typeface="Impac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1181054"/>
            <a:ext cx="74168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 smtClean="0">
                <a:solidFill>
                  <a:srgbClr val="E3AE24"/>
                </a:solidFill>
                <a:latin typeface="Impact"/>
                <a:cs typeface="Impact"/>
              </a:rPr>
              <a:t>Concierge Services Provided Upon Request</a:t>
            </a:r>
            <a:endParaRPr lang="en-US" dirty="0">
              <a:solidFill>
                <a:srgbClr val="E3AE24"/>
              </a:solidFill>
              <a:latin typeface="Impact"/>
              <a:cs typeface="Impact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604518" y="1621970"/>
            <a:ext cx="7456518" cy="4836741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0392" lvl="1" indent="-457200"/>
            <a:r>
              <a:rPr lang="en-US" dirty="0" smtClean="0">
                <a:solidFill>
                  <a:srgbClr val="2EAF9B"/>
                </a:solidFill>
                <a:latin typeface="Impact" panose="020B0806030902050204" pitchFamily="34" charset="0"/>
                <a:cs typeface="Arial" panose="020B0604020202020204" pitchFamily="34" charset="0"/>
              </a:rPr>
              <a:t>Personalized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assistance/services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0392" lvl="1" indent="-457200"/>
            <a:r>
              <a:rPr lang="en-US" dirty="0">
                <a:solidFill>
                  <a:srgbClr val="2EAF9B"/>
                </a:solidFill>
                <a:latin typeface="Impact" panose="020B0806030902050204" pitchFamily="34" charset="0"/>
                <a:cs typeface="Arial" panose="020B0604020202020204" pitchFamily="34" charset="0"/>
              </a:rPr>
              <a:t>Useful Information, Connections, and Resources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related to Purdue and the Greater Lafayette area</a:t>
            </a:r>
          </a:p>
          <a:p>
            <a:pPr marL="850392" lvl="1" indent="-457200"/>
            <a:r>
              <a:rPr lang="en-US" dirty="0" smtClean="0">
                <a:solidFill>
                  <a:srgbClr val="2EAF9B"/>
                </a:solidFill>
                <a:latin typeface="Impact" panose="020B0806030902050204" pitchFamily="34" charset="0"/>
                <a:cs typeface="Arial" panose="020B0604020202020204" pitchFamily="34" charset="0"/>
              </a:rPr>
              <a:t>Informative Website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1800" i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guided tour of our website</a:t>
            </a:r>
          </a:p>
          <a:p>
            <a:pPr marL="1250442" lvl="2" indent="-457200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Campus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Information and Resources</a:t>
            </a:r>
          </a:p>
          <a:p>
            <a:pPr marL="1250442" lvl="2" indent="-45720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Community Information and Resources</a:t>
            </a:r>
          </a:p>
          <a:p>
            <a:pPr marL="1250442" lvl="2" indent="-45720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Relocation Assistance</a:t>
            </a:r>
          </a:p>
          <a:p>
            <a:pPr marL="1250442" lvl="2" indent="-45720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Social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Connections</a:t>
            </a:r>
          </a:p>
          <a:p>
            <a:pPr marL="393192" lvl="1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3192" lvl="1" indent="0">
              <a:buNone/>
            </a:pPr>
            <a:endParaRPr 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14301" y="6135546"/>
            <a:ext cx="1068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5"/>
              </a:rPr>
              <a:t>WEBSITE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54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6777546"/>
            <a:ext cx="9144000" cy="92906"/>
          </a:xfrm>
          <a:prstGeom prst="rect">
            <a:avLst/>
          </a:prstGeom>
          <a:solidFill>
            <a:srgbClr val="E3AE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884258" y="0"/>
            <a:ext cx="8259742" cy="1723217"/>
            <a:chOff x="884258" y="1833153"/>
            <a:chExt cx="8259742" cy="1776549"/>
          </a:xfrm>
        </p:grpSpPr>
        <p:sp>
          <p:nvSpPr>
            <p:cNvPr id="4" name="Rectangle 3"/>
            <p:cNvSpPr/>
            <p:nvPr userDrawn="1"/>
          </p:nvSpPr>
          <p:spPr>
            <a:xfrm>
              <a:off x="884258" y="1833153"/>
              <a:ext cx="8259742" cy="1776549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5" name="Picture 4" descr="Lines_7404.pdf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533" t="55006" r="23347"/>
            <a:stretch/>
          </p:blipFill>
          <p:spPr>
            <a:xfrm>
              <a:off x="884258" y="1833153"/>
              <a:ext cx="8259742" cy="1776549"/>
            </a:xfrm>
            <a:prstGeom prst="rect">
              <a:avLst/>
            </a:prstGeom>
          </p:spPr>
        </p:pic>
      </p:grpSp>
      <p:pic>
        <p:nvPicPr>
          <p:cNvPr id="6" name="Picture 5" descr="Lines_blk.pdf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67" t="19494" r="52631" b="43855"/>
          <a:stretch/>
        </p:blipFill>
        <p:spPr>
          <a:xfrm>
            <a:off x="0" y="0"/>
            <a:ext cx="749905" cy="1776549"/>
          </a:xfrm>
          <a:prstGeom prst="rect">
            <a:avLst/>
          </a:prstGeom>
        </p:spPr>
      </p:pic>
      <p:pic>
        <p:nvPicPr>
          <p:cNvPr id="7" name="Picture 6" descr="PU_sigtab.eps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48"/>
          <a:stretch/>
        </p:blipFill>
        <p:spPr>
          <a:xfrm>
            <a:off x="6935432" y="5830266"/>
            <a:ext cx="1942418" cy="1040186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884258" y="137542"/>
            <a:ext cx="8186148" cy="1796053"/>
          </a:xfrm>
          <a:prstGeom prst="rect">
            <a:avLst/>
          </a:prstGeom>
        </p:spPr>
        <p:txBody>
          <a:bodyPr lIns="0" tIns="0" rIns="0" bIns="0" anchor="ctr"/>
          <a:lstStyle>
            <a:lvl1pPr algn="l" defTabSz="457200" rtl="0" eaLnBrk="1" latinLnBrk="0" hangingPunct="1">
              <a:lnSpc>
                <a:spcPts val="3900"/>
              </a:lnSpc>
              <a:spcBef>
                <a:spcPct val="0"/>
              </a:spcBef>
              <a:buNone/>
              <a:defRPr sz="3800" kern="1200">
                <a:solidFill>
                  <a:srgbClr val="A3792C"/>
                </a:solidFill>
                <a:latin typeface="Impact"/>
                <a:ea typeface="+mj-ea"/>
                <a:cs typeface="Impact"/>
              </a:defRPr>
            </a:lvl1pPr>
          </a:lstStyle>
          <a:p>
            <a:pPr algn="ctr">
              <a:lnSpc>
                <a:spcPts val="8100"/>
              </a:lnSpc>
            </a:pPr>
            <a:r>
              <a:rPr lang="en-US" sz="4400" dirty="0" smtClean="0">
                <a:solidFill>
                  <a:schemeClr val="bg1"/>
                </a:solidFill>
              </a:rPr>
              <a:t>Feedback/ Questions/Answers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01276" y="2059260"/>
            <a:ext cx="886913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Have you already heard of our program before today?  Have you used our services?  If so, how would you describe the service you received?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What types of other services would you like for us to offer?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What types of social functions would interest you? At the university? In the community?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What other feedback would you like to offer?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50105" y="5980968"/>
            <a:ext cx="49858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2EAF9B"/>
                </a:solidFill>
                <a:latin typeface="Impact" panose="020B0806030902050204" pitchFamily="34" charset="0"/>
                <a:cs typeface="Arial" panose="020B0604020202020204" pitchFamily="34" charset="0"/>
              </a:rPr>
              <a:t>Thank you for your time today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7443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740</TotalTime>
  <Words>309</Words>
  <Application>Microsoft Office PowerPoint</Application>
  <PresentationFormat>On-screen Show (4:3)</PresentationFormat>
  <Paragraphs>62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Purdue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Purdue Marketing Communications</dc:creator>
  <cp:lastModifiedBy>Bush, Deidre J</cp:lastModifiedBy>
  <cp:revision>172</cp:revision>
  <cp:lastPrinted>2015-09-17T20:28:53Z</cp:lastPrinted>
  <dcterms:created xsi:type="dcterms:W3CDTF">2011-09-20T16:06:38Z</dcterms:created>
  <dcterms:modified xsi:type="dcterms:W3CDTF">2015-11-10T14:15:59Z</dcterms:modified>
</cp:coreProperties>
</file>